
<file path=[Content_Types].xml><?xml version="1.0" encoding="utf-8"?>
<Types xmlns="http://schemas.openxmlformats.org/package/2006/content-types">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notesSlides/notesSlide5.xml" ContentType="application/vnd.openxmlformats-officedocument.presentationml.notesSlide+xml"/>
  <Override PartName="/ppt/charts/chart2.xml" ContentType="application/vnd.openxmlformats-officedocument.drawingml.chart+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notesMasterIdLst>
    <p:notesMasterId r:id="rId10"/>
  </p:notesMasterIdLst>
  <p:sldIdLst>
    <p:sldId id="265" r:id="rId2"/>
    <p:sldId id="266" r:id="rId3"/>
    <p:sldId id="267" r:id="rId4"/>
    <p:sldId id="268" r:id="rId5"/>
    <p:sldId id="269" r:id="rId6"/>
    <p:sldId id="271" r:id="rId7"/>
    <p:sldId id="270" r:id="rId8"/>
    <p:sldId id="272"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50" autoAdjust="0"/>
  </p:normalViewPr>
  <p:slideViewPr>
    <p:cSldViewPr snapToGrid="0">
      <p:cViewPr varScale="1">
        <p:scale>
          <a:sx n="59" d="100"/>
          <a:sy n="59" d="100"/>
        </p:scale>
        <p:origin x="750" y="7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bar3DChart>
        <c:barDir val="col"/>
        <c:grouping val="clustered"/>
        <c:varyColors val="0"/>
        <c:ser>
          <c:idx val="0"/>
          <c:order val="0"/>
          <c:tx>
            <c:strRef>
              <c:f>Sheet1!$A$7</c:f>
              <c:strCache>
                <c:ptCount val="1"/>
                <c:pt idx="0">
                  <c:v>Employment</c:v>
                </c:pt>
              </c:strCache>
            </c:strRef>
          </c:tx>
          <c:invertIfNegative val="0"/>
          <c:cat>
            <c:strRef>
              <c:f>Sheet1!$B$5:$C$6</c:f>
              <c:strCache>
                <c:ptCount val="2"/>
                <c:pt idx="0">
                  <c:v>United States</c:v>
                </c:pt>
                <c:pt idx="1">
                  <c:v>New Mexico</c:v>
                </c:pt>
              </c:strCache>
            </c:strRef>
          </c:cat>
          <c:val>
            <c:numRef>
              <c:f>Sheet1!$B$7:$C$7</c:f>
              <c:numCache>
                <c:formatCode>#,##0</c:formatCode>
                <c:ptCount val="2"/>
                <c:pt idx="0" formatCode="General">
                  <c:v>0</c:v>
                </c:pt>
                <c:pt idx="1">
                  <c:v>867000</c:v>
                </c:pt>
              </c:numCache>
            </c:numRef>
          </c:val>
          <c:extLst>
            <c:ext xmlns:c16="http://schemas.microsoft.com/office/drawing/2014/chart" uri="{C3380CC4-5D6E-409C-BE32-E72D297353CC}">
              <c16:uniqueId val="{00000000-40CC-4C8F-A119-0F5E95CFC04F}"/>
            </c:ext>
          </c:extLst>
        </c:ser>
        <c:ser>
          <c:idx val="1"/>
          <c:order val="1"/>
          <c:tx>
            <c:strRef>
              <c:f>Sheet1!$A$8</c:f>
              <c:strCache>
                <c:ptCount val="1"/>
                <c:pt idx="0">
                  <c:v>Unemployment</c:v>
                </c:pt>
              </c:strCache>
            </c:strRef>
          </c:tx>
          <c:invertIfNegative val="0"/>
          <c:cat>
            <c:strRef>
              <c:f>Sheet1!$B$5:$C$6</c:f>
              <c:strCache>
                <c:ptCount val="2"/>
                <c:pt idx="0">
                  <c:v>United States</c:v>
                </c:pt>
                <c:pt idx="1">
                  <c:v>New Mexico</c:v>
                </c:pt>
              </c:strCache>
            </c:strRef>
          </c:cat>
          <c:val>
            <c:numRef>
              <c:f>Sheet1!$B$8:$C$8</c:f>
              <c:numCache>
                <c:formatCode>#,##0</c:formatCode>
                <c:ptCount val="2"/>
                <c:pt idx="0">
                  <c:v>7780380</c:v>
                </c:pt>
                <c:pt idx="1">
                  <c:v>44851</c:v>
                </c:pt>
              </c:numCache>
            </c:numRef>
          </c:val>
          <c:extLst>
            <c:ext xmlns:c16="http://schemas.microsoft.com/office/drawing/2014/chart" uri="{C3380CC4-5D6E-409C-BE32-E72D297353CC}">
              <c16:uniqueId val="{00000001-40CC-4C8F-A119-0F5E95CFC04F}"/>
            </c:ext>
          </c:extLst>
        </c:ser>
        <c:dLbls>
          <c:showLegendKey val="0"/>
          <c:showVal val="0"/>
          <c:showCatName val="0"/>
          <c:showSerName val="0"/>
          <c:showPercent val="0"/>
          <c:showBubbleSize val="0"/>
        </c:dLbls>
        <c:gapWidth val="150"/>
        <c:shape val="box"/>
        <c:axId val="1842655552"/>
        <c:axId val="1842660448"/>
        <c:axId val="0"/>
      </c:bar3DChart>
      <c:catAx>
        <c:axId val="1842655552"/>
        <c:scaling>
          <c:orientation val="minMax"/>
        </c:scaling>
        <c:delete val="0"/>
        <c:axPos val="b"/>
        <c:numFmt formatCode="General" sourceLinked="0"/>
        <c:majorTickMark val="out"/>
        <c:minorTickMark val="none"/>
        <c:tickLblPos val="nextTo"/>
        <c:crossAx val="1842660448"/>
        <c:crosses val="autoZero"/>
        <c:auto val="1"/>
        <c:lblAlgn val="ctr"/>
        <c:lblOffset val="100"/>
        <c:noMultiLvlLbl val="0"/>
      </c:catAx>
      <c:valAx>
        <c:axId val="1842660448"/>
        <c:scaling>
          <c:orientation val="minMax"/>
        </c:scaling>
        <c:delete val="0"/>
        <c:axPos val="l"/>
        <c:majorGridlines/>
        <c:numFmt formatCode="General" sourceLinked="1"/>
        <c:majorTickMark val="out"/>
        <c:minorTickMark val="none"/>
        <c:tickLblPos val="nextTo"/>
        <c:crossAx val="1842655552"/>
        <c:crosses val="autoZero"/>
        <c:crossBetween val="between"/>
      </c:valAx>
    </c:plotArea>
    <c:legend>
      <c:legendPos val="r"/>
      <c:overlay val="0"/>
    </c:legend>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0"/>
    </c:title>
    <c:autoTitleDeleted val="0"/>
    <c:view3D>
      <c:rotX val="15"/>
      <c:rotY val="20"/>
      <c:rAngAx val="1"/>
    </c:view3D>
    <c:floor>
      <c:thickness val="0"/>
    </c:floor>
    <c:sideWall>
      <c:thickness val="0"/>
    </c:sideWall>
    <c:backWall>
      <c:thickness val="0"/>
    </c:backWall>
    <c:plotArea>
      <c:layout/>
      <c:bar3DChart>
        <c:barDir val="col"/>
        <c:grouping val="clustered"/>
        <c:varyColors val="0"/>
        <c:ser>
          <c:idx val="0"/>
          <c:order val="0"/>
          <c:tx>
            <c:strRef>
              <c:f>Sheet1!$B$18</c:f>
              <c:strCache>
                <c:ptCount val="1"/>
                <c:pt idx="0">
                  <c:v>Househod income</c:v>
                </c:pt>
              </c:strCache>
            </c:strRef>
          </c:tx>
          <c:invertIfNegative val="0"/>
          <c:cat>
            <c:strRef>
              <c:f>Sheet1!$A$19:$A$20</c:f>
              <c:strCache>
                <c:ptCount val="2"/>
                <c:pt idx="0">
                  <c:v>United States</c:v>
                </c:pt>
                <c:pt idx="1">
                  <c:v>New Mexico</c:v>
                </c:pt>
              </c:strCache>
            </c:strRef>
          </c:cat>
          <c:val>
            <c:numRef>
              <c:f>Sheet1!$B$19:$B$20</c:f>
              <c:numCache>
                <c:formatCode>"$"#,##0_);[Red]\("$"#,##0\)</c:formatCode>
                <c:ptCount val="2"/>
                <c:pt idx="0">
                  <c:v>56643</c:v>
                </c:pt>
                <c:pt idx="1">
                  <c:v>43872</c:v>
                </c:pt>
              </c:numCache>
            </c:numRef>
          </c:val>
          <c:extLst>
            <c:ext xmlns:c16="http://schemas.microsoft.com/office/drawing/2014/chart" uri="{C3380CC4-5D6E-409C-BE32-E72D297353CC}">
              <c16:uniqueId val="{00000000-6C88-42BE-8FD5-4526641F9EA5}"/>
            </c:ext>
          </c:extLst>
        </c:ser>
        <c:dLbls>
          <c:showLegendKey val="0"/>
          <c:showVal val="0"/>
          <c:showCatName val="0"/>
          <c:showSerName val="0"/>
          <c:showPercent val="0"/>
          <c:showBubbleSize val="0"/>
        </c:dLbls>
        <c:gapWidth val="150"/>
        <c:shape val="box"/>
        <c:axId val="1842665344"/>
        <c:axId val="1842656640"/>
        <c:axId val="0"/>
      </c:bar3DChart>
      <c:catAx>
        <c:axId val="1842665344"/>
        <c:scaling>
          <c:orientation val="minMax"/>
        </c:scaling>
        <c:delete val="0"/>
        <c:axPos val="b"/>
        <c:numFmt formatCode="General" sourceLinked="0"/>
        <c:majorTickMark val="out"/>
        <c:minorTickMark val="none"/>
        <c:tickLblPos val="nextTo"/>
        <c:crossAx val="1842656640"/>
        <c:crosses val="autoZero"/>
        <c:auto val="1"/>
        <c:lblAlgn val="ctr"/>
        <c:lblOffset val="100"/>
        <c:noMultiLvlLbl val="0"/>
      </c:catAx>
      <c:valAx>
        <c:axId val="1842656640"/>
        <c:scaling>
          <c:orientation val="minMax"/>
        </c:scaling>
        <c:delete val="0"/>
        <c:axPos val="l"/>
        <c:majorGridlines/>
        <c:numFmt formatCode="&quot;$&quot;#,##0_);[Red]\(&quot;$&quot;#,##0\)" sourceLinked="1"/>
        <c:majorTickMark val="out"/>
        <c:minorTickMark val="none"/>
        <c:tickLblPos val="nextTo"/>
        <c:crossAx val="1842665344"/>
        <c:crosses val="autoZero"/>
        <c:crossBetween val="between"/>
      </c:valAx>
    </c:plotArea>
    <c:legend>
      <c:legendPos val="r"/>
      <c:layout/>
      <c:overlay val="0"/>
    </c:legend>
    <c:plotVisOnly val="1"/>
    <c:dispBlanksAs val="gap"/>
    <c:showDLblsOverMax val="0"/>
  </c:chart>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2335D29-1C48-4B64-812E-E85D73510BA0}" type="datetimeFigureOut">
              <a:rPr lang="en-US" smtClean="0"/>
              <a:pPr/>
              <a:t>2/7/2019</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8910343-D5C6-4036-97D5-C85B4F9F431B}" type="slidenum">
              <a:rPr lang="en-US" smtClean="0"/>
              <a:pPr/>
              <a:t>‹#›</a:t>
            </a:fld>
            <a:endParaRPr lang="en-US"/>
          </a:p>
        </p:txBody>
      </p:sp>
    </p:spTree>
    <p:extLst>
      <p:ext uri="{BB962C8B-B14F-4D97-AF65-F5344CB8AC3E}">
        <p14:creationId xmlns:p14="http://schemas.microsoft.com/office/powerpoint/2010/main" val="915645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Defining the market for business expansion is the first step so that one you can get to understand where your operation will be established. In this case the market for expansion for Big D incorporation is New Mexico. This is a US state that near the border of Mexico. The state borders Colorado to the north, to the it borders Oklahoma and Texas and to the west the state of </a:t>
            </a:r>
            <a:r>
              <a:rPr lang="en-US" sz="1200" kern="1200" dirty="0" err="1" smtClean="0">
                <a:solidFill>
                  <a:schemeClr val="tx1"/>
                </a:solidFill>
                <a:effectLst/>
                <a:latin typeface="+mn-lt"/>
                <a:ea typeface="+mn-ea"/>
                <a:cs typeface="+mn-cs"/>
              </a:rPr>
              <a:t>Arizon.The</a:t>
            </a:r>
            <a:r>
              <a:rPr lang="en-US" sz="1200" kern="1200" dirty="0" smtClean="0">
                <a:solidFill>
                  <a:schemeClr val="tx1"/>
                </a:solidFill>
                <a:effectLst/>
                <a:latin typeface="+mn-lt"/>
                <a:ea typeface="+mn-ea"/>
                <a:cs typeface="+mn-cs"/>
              </a:rPr>
              <a:t> state is ranked as the 48</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poorest state in US with a poverty rate of 19.8 per cent which is below the national poverty rate of 14 per cent.</a:t>
            </a:r>
          </a:p>
          <a:p>
            <a:r>
              <a:rPr lang="en-US" sz="1200" kern="1200" dirty="0" smtClean="0">
                <a:solidFill>
                  <a:schemeClr val="tx1"/>
                </a:solidFill>
                <a:effectLst/>
                <a:latin typeface="+mn-lt"/>
                <a:ea typeface="+mn-ea"/>
                <a:cs typeface="+mn-cs"/>
              </a:rPr>
              <a:t>On average, a household in New Mexico earns $46,748 which is below the average national income of $58,552. This makes the state one of the poor state with lowest income per household. Similarly the New Mexico state has an employment rate of 0.2 per cent which is slightly lower than the national employment rate of 1.6 per cent. </a:t>
            </a:r>
          </a:p>
          <a:p>
            <a:r>
              <a:rPr lang="en-US" sz="1200" kern="1200" dirty="0" smtClean="0">
                <a:solidFill>
                  <a:schemeClr val="tx1"/>
                </a:solidFill>
                <a:effectLst/>
                <a:latin typeface="+mn-lt"/>
                <a:ea typeface="+mn-ea"/>
                <a:cs typeface="+mn-cs"/>
              </a:rPr>
              <a:t>These figures basically paint a picture of the market where the business wants to establish its operation. From the same the business can be able to identify the target customers , the purchasing power and even the ability to embrace an entry of a new business.  </a:t>
            </a:r>
          </a:p>
          <a:p>
            <a:endParaRPr lang="en-US" dirty="0"/>
          </a:p>
        </p:txBody>
      </p:sp>
      <p:sp>
        <p:nvSpPr>
          <p:cNvPr id="4" name="Slide Number Placeholder 3"/>
          <p:cNvSpPr>
            <a:spLocks noGrp="1"/>
          </p:cNvSpPr>
          <p:nvPr>
            <p:ph type="sldNum" sz="quarter" idx="10"/>
          </p:nvPr>
        </p:nvSpPr>
        <p:spPr/>
        <p:txBody>
          <a:bodyPr/>
          <a:lstStyle/>
          <a:p>
            <a:fld id="{A8910343-D5C6-4036-97D5-C85B4F9F431B}" type="slidenum">
              <a:rPr lang="en-US" smtClean="0"/>
              <a:pPr/>
              <a:t>2</a:t>
            </a:fld>
            <a:endParaRPr lang="en-US"/>
          </a:p>
        </p:txBody>
      </p:sp>
    </p:spTree>
    <p:extLst>
      <p:ext uri="{BB962C8B-B14F-4D97-AF65-F5344CB8AC3E}">
        <p14:creationId xmlns:p14="http://schemas.microsoft.com/office/powerpoint/2010/main" val="11623279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Market analysis would the second step when planning to expand the business. Our target market previously identified is the State of New Mexico. The state ranks 39 overall among all the state in regards to good environment for establishing business. This means that there is limited competition from firms providing similar products. Similarly, the New Mexico state ranks 25 overall in low tax burden for corporate tax and other income taxes. This reduces the tax burden for any business with intention of setting business operation within the state. This is an advantage for Big D incorporation since it will not incur much initial cost before breaking even. </a:t>
            </a:r>
          </a:p>
          <a:p>
            <a:r>
              <a:rPr lang="en-US" sz="1200" kern="1200" dirty="0" smtClean="0">
                <a:solidFill>
                  <a:schemeClr val="tx1"/>
                </a:solidFill>
                <a:effectLst/>
                <a:latin typeface="+mn-lt"/>
                <a:ea typeface="+mn-ea"/>
                <a:cs typeface="+mn-cs"/>
              </a:rPr>
              <a:t>The other important in regards to market analysis is the patent creation in the state. The state is ranked 31 in number of businesses applying patent rights. This is another good indication that there is low business competition for any firm that wants to establish its operation. The state has a population of over slightly 2 million with a population growth rate of 0.3 per cent. Again this indicates increase in demand for Big D incorporation over time due to the increase in population. The has no potential barriers to business entry making it easy for operation set up.  </a:t>
            </a:r>
          </a:p>
          <a:p>
            <a:endParaRPr lang="en-US" dirty="0"/>
          </a:p>
        </p:txBody>
      </p:sp>
      <p:sp>
        <p:nvSpPr>
          <p:cNvPr id="4" name="Slide Number Placeholder 3"/>
          <p:cNvSpPr>
            <a:spLocks noGrp="1"/>
          </p:cNvSpPr>
          <p:nvPr>
            <p:ph type="sldNum" sz="quarter" idx="10"/>
          </p:nvPr>
        </p:nvSpPr>
        <p:spPr/>
        <p:txBody>
          <a:bodyPr/>
          <a:lstStyle/>
          <a:p>
            <a:fld id="{A8910343-D5C6-4036-97D5-C85B4F9F431B}" type="slidenum">
              <a:rPr lang="en-US" smtClean="0"/>
              <a:pPr/>
              <a:t>3</a:t>
            </a:fld>
            <a:endParaRPr lang="en-US"/>
          </a:p>
        </p:txBody>
      </p:sp>
    </p:spTree>
    <p:extLst>
      <p:ext uri="{BB962C8B-B14F-4D97-AF65-F5344CB8AC3E}">
        <p14:creationId xmlns:p14="http://schemas.microsoft.com/office/powerpoint/2010/main" val="23907269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next when planning business expansion is external business environment. This is in regards to place where the business environment where the business will be operating. In this New Mexico State has a potential market growth due to its low investment by other companies. It is also developing with low competition rate other rival companies. In regards to infrastructure, the state is ranked 38 among all the other US states with ultra-fast internet connectivity. This boosts business communication as well as operation because in this century firms rely mostly on internet connectivity. The process of connecting the entire state is ongoing. When it comes to broadband access, the state is ranked 47</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among all the other US states.</a:t>
            </a:r>
          </a:p>
          <a:p>
            <a:r>
              <a:rPr lang="en-US" sz="1200" kern="1200" dirty="0" smtClean="0">
                <a:solidFill>
                  <a:schemeClr val="tx1"/>
                </a:solidFill>
                <a:effectLst/>
                <a:latin typeface="+mn-lt"/>
                <a:ea typeface="+mn-ea"/>
                <a:cs typeface="+mn-cs"/>
              </a:rPr>
              <a:t>Road infrastructure is improved which eases the mode of transport as most of resources are transported through road transport system. All the state main cities are interconnected through road transport network that is developed. </a:t>
            </a:r>
          </a:p>
          <a:p>
            <a:r>
              <a:rPr lang="en-US" sz="1200" kern="1200" smtClean="0">
                <a:solidFill>
                  <a:schemeClr val="tx1"/>
                </a:solidFill>
                <a:effectLst/>
                <a:latin typeface="+mn-lt"/>
                <a:ea typeface="+mn-ea"/>
                <a:cs typeface="+mn-cs"/>
              </a:rPr>
              <a:t>With this external business environment analysis, the state is worthy establishing business operation since it has a potential market growth over a period of time for the Big D Incorporation. </a:t>
            </a:r>
          </a:p>
          <a:p>
            <a:endParaRPr lang="en-US"/>
          </a:p>
        </p:txBody>
      </p:sp>
      <p:sp>
        <p:nvSpPr>
          <p:cNvPr id="4" name="Slide Number Placeholder 3"/>
          <p:cNvSpPr>
            <a:spLocks noGrp="1"/>
          </p:cNvSpPr>
          <p:nvPr>
            <p:ph type="sldNum" sz="quarter" idx="10"/>
          </p:nvPr>
        </p:nvSpPr>
        <p:spPr/>
        <p:txBody>
          <a:bodyPr/>
          <a:lstStyle/>
          <a:p>
            <a:fld id="{A8910343-D5C6-4036-97D5-C85B4F9F431B}" type="slidenum">
              <a:rPr lang="en-US" smtClean="0"/>
              <a:pPr/>
              <a:t>4</a:t>
            </a:fld>
            <a:endParaRPr lang="en-US"/>
          </a:p>
        </p:txBody>
      </p:sp>
    </p:spTree>
    <p:extLst>
      <p:ext uri="{BB962C8B-B14F-4D97-AF65-F5344CB8AC3E}">
        <p14:creationId xmlns:p14="http://schemas.microsoft.com/office/powerpoint/2010/main" val="4988853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a:t>
            </a:r>
            <a:r>
              <a:rPr lang="en-US" dirty="0" err="1" smtClean="0"/>
              <a:t>graphy</a:t>
            </a:r>
            <a:r>
              <a:rPr lang="en-US" dirty="0" smtClean="0"/>
              <a:t> represents comparison between United</a:t>
            </a:r>
            <a:r>
              <a:rPr lang="en-US" baseline="0" dirty="0" smtClean="0"/>
              <a:t> States and New </a:t>
            </a:r>
            <a:r>
              <a:rPr lang="en-US" baseline="0" dirty="0" err="1" smtClean="0"/>
              <a:t>Mexicon</a:t>
            </a:r>
            <a:r>
              <a:rPr lang="en-US" baseline="0" dirty="0" smtClean="0"/>
              <a:t> Unemployment and employment per person. The unemployed people in New Mexico state stands at an average of 867,000 while an average unemployed individuals in United States stands at 115,716,133 annually. When comparing the average unemployed persons national with the state of New Mexico the unemployed rate is high. </a:t>
            </a:r>
          </a:p>
          <a:p>
            <a:r>
              <a:rPr lang="en-US" baseline="0" dirty="0" smtClean="0"/>
              <a:t>In addition, the graph also shows a representation of employed rate both in New Mexico and United states as a nation. New Mexico employment rate is </a:t>
            </a:r>
            <a:r>
              <a:rPr lang="en-US" baseline="0" dirty="0" err="1" smtClean="0"/>
              <a:t>slighty</a:t>
            </a:r>
            <a:r>
              <a:rPr lang="en-US" baseline="0" dirty="0" smtClean="0"/>
              <a:t> lower than national employment rate. This figures indicate the purchasing power of the people of New Mexico an indicator that will be used by the Big D incorporation to determine the sustainability of the market when it establishes its operation.</a:t>
            </a:r>
            <a:endParaRPr lang="en-US" dirty="0"/>
          </a:p>
        </p:txBody>
      </p:sp>
      <p:sp>
        <p:nvSpPr>
          <p:cNvPr id="4" name="Slide Number Placeholder 3"/>
          <p:cNvSpPr>
            <a:spLocks noGrp="1"/>
          </p:cNvSpPr>
          <p:nvPr>
            <p:ph type="sldNum" sz="quarter" idx="10"/>
          </p:nvPr>
        </p:nvSpPr>
        <p:spPr/>
        <p:txBody>
          <a:bodyPr/>
          <a:lstStyle/>
          <a:p>
            <a:fld id="{A8910343-D5C6-4036-97D5-C85B4F9F431B}" type="slidenum">
              <a:rPr lang="en-US" smtClean="0"/>
              <a:pPr/>
              <a:t>5</a:t>
            </a:fld>
            <a:endParaRPr lang="en-US"/>
          </a:p>
        </p:txBody>
      </p:sp>
    </p:spTree>
    <p:extLst>
      <p:ext uri="{BB962C8B-B14F-4D97-AF65-F5344CB8AC3E}">
        <p14:creationId xmlns:p14="http://schemas.microsoft.com/office/powerpoint/2010/main" val="13508468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graph is a representation of</a:t>
            </a:r>
            <a:r>
              <a:rPr lang="en-US" baseline="0" dirty="0" smtClean="0"/>
              <a:t> household income in comparison of an average household between New Mexico and United States. In the graph above, an average income for an house nationally is $64,426 while in New Mexico an average household earns below $50,000. This reflects the States rate of poverty which is also a reflection of the unemployment. However, the market in sustainable in this area and any new company can establish a operation to serve the young market which also has the potential to grow. </a:t>
            </a:r>
            <a:endParaRPr lang="en-US" dirty="0"/>
          </a:p>
        </p:txBody>
      </p:sp>
      <p:sp>
        <p:nvSpPr>
          <p:cNvPr id="4" name="Slide Number Placeholder 3"/>
          <p:cNvSpPr>
            <a:spLocks noGrp="1"/>
          </p:cNvSpPr>
          <p:nvPr>
            <p:ph type="sldNum" sz="quarter" idx="10"/>
          </p:nvPr>
        </p:nvSpPr>
        <p:spPr/>
        <p:txBody>
          <a:bodyPr/>
          <a:lstStyle/>
          <a:p>
            <a:fld id="{A8910343-D5C6-4036-97D5-C85B4F9F431B}" type="slidenum">
              <a:rPr lang="en-US" smtClean="0"/>
              <a:pPr/>
              <a:t>6</a:t>
            </a:fld>
            <a:endParaRPr lang="en-US"/>
          </a:p>
        </p:txBody>
      </p:sp>
    </p:spTree>
    <p:extLst>
      <p:ext uri="{BB962C8B-B14F-4D97-AF65-F5344CB8AC3E}">
        <p14:creationId xmlns:p14="http://schemas.microsoft.com/office/powerpoint/2010/main" val="30702682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Based</a:t>
            </a:r>
            <a:r>
              <a:rPr lang="en-US" baseline="0" dirty="0" smtClean="0"/>
              <a:t> on the research on the new Mexican State, the following questions would be important for Big D incorporation to answer. What core competencies can the business leverage on if </a:t>
            </a:r>
            <a:r>
              <a:rPr lang="en-US" baseline="0" dirty="0" err="1" smtClean="0"/>
              <a:t>estblishes</a:t>
            </a:r>
            <a:r>
              <a:rPr lang="en-US" baseline="0" dirty="0" smtClean="0"/>
              <a:t> its operation within the state?</a:t>
            </a:r>
          </a:p>
          <a:p>
            <a:r>
              <a:rPr lang="en-US" baseline="0" dirty="0" smtClean="0"/>
              <a:t>What value will the business provide to the New Mexican residents when it establishes it operation?</a:t>
            </a:r>
          </a:p>
          <a:p>
            <a:r>
              <a:rPr lang="en-US" baseline="0" dirty="0" smtClean="0"/>
              <a:t>And finally, what are the entry option will Big D incorporation considering to use as a strategy establishing its operation?</a:t>
            </a:r>
            <a:endParaRPr lang="en-US" dirty="0"/>
          </a:p>
        </p:txBody>
      </p:sp>
      <p:sp>
        <p:nvSpPr>
          <p:cNvPr id="4" name="Slide Number Placeholder 3"/>
          <p:cNvSpPr>
            <a:spLocks noGrp="1"/>
          </p:cNvSpPr>
          <p:nvPr>
            <p:ph type="sldNum" sz="quarter" idx="10"/>
          </p:nvPr>
        </p:nvSpPr>
        <p:spPr/>
        <p:txBody>
          <a:bodyPr/>
          <a:lstStyle/>
          <a:p>
            <a:fld id="{A8910343-D5C6-4036-97D5-C85B4F9F431B}" type="slidenum">
              <a:rPr lang="en-US" smtClean="0"/>
              <a:pPr/>
              <a:t>7</a:t>
            </a:fld>
            <a:endParaRPr lang="en-US"/>
          </a:p>
        </p:txBody>
      </p:sp>
    </p:spTree>
    <p:extLst>
      <p:ext uri="{BB962C8B-B14F-4D97-AF65-F5344CB8AC3E}">
        <p14:creationId xmlns:p14="http://schemas.microsoft.com/office/powerpoint/2010/main" val="4253264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917995CE-4E6C-4D9E-B2C4-14F13E418ABE}" type="datetimeFigureOut">
              <a:rPr lang="en-IN" smtClean="0"/>
              <a:pPr/>
              <a:t>07-02-2019</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7C2D9A6-5A15-46C0-B2E8-6D467BA63D7E}" type="slidenum">
              <a:rPr lang="en-IN" smtClean="0"/>
              <a:pPr/>
              <a:t>‹#›</a:t>
            </a:fld>
            <a:endParaRPr lang="en-IN"/>
          </a:p>
        </p:txBody>
      </p:sp>
    </p:spTree>
    <p:extLst>
      <p:ext uri="{BB962C8B-B14F-4D97-AF65-F5344CB8AC3E}">
        <p14:creationId xmlns:p14="http://schemas.microsoft.com/office/powerpoint/2010/main" val="13007353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17995CE-4E6C-4D9E-B2C4-14F13E418ABE}" type="datetimeFigureOut">
              <a:rPr lang="en-IN" smtClean="0"/>
              <a:pPr/>
              <a:t>07-02-2019</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7C2D9A6-5A15-46C0-B2E8-6D467BA63D7E}" type="slidenum">
              <a:rPr lang="en-IN" smtClean="0"/>
              <a:pPr/>
              <a:t>‹#›</a:t>
            </a:fld>
            <a:endParaRPr lang="en-IN"/>
          </a:p>
        </p:txBody>
      </p:sp>
    </p:spTree>
    <p:extLst>
      <p:ext uri="{BB962C8B-B14F-4D97-AF65-F5344CB8AC3E}">
        <p14:creationId xmlns:p14="http://schemas.microsoft.com/office/powerpoint/2010/main" val="708171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17995CE-4E6C-4D9E-B2C4-14F13E418ABE}" type="datetimeFigureOut">
              <a:rPr lang="en-IN" smtClean="0"/>
              <a:pPr/>
              <a:t>07-02-2019</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7C2D9A6-5A15-46C0-B2E8-6D467BA63D7E}" type="slidenum">
              <a:rPr lang="en-IN" smtClean="0"/>
              <a:pPr/>
              <a:t>‹#›</a:t>
            </a:fld>
            <a:endParaRPr lang="en-IN"/>
          </a:p>
        </p:txBody>
      </p:sp>
    </p:spTree>
    <p:extLst>
      <p:ext uri="{BB962C8B-B14F-4D97-AF65-F5344CB8AC3E}">
        <p14:creationId xmlns:p14="http://schemas.microsoft.com/office/powerpoint/2010/main" val="27527259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17995CE-4E6C-4D9E-B2C4-14F13E418ABE}" type="datetimeFigureOut">
              <a:rPr lang="en-IN" smtClean="0"/>
              <a:pPr/>
              <a:t>07-02-2019</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A7C2D9A6-5A15-46C0-B2E8-6D467BA63D7E}" type="slidenum">
              <a:rPr lang="en-IN" smtClean="0"/>
              <a:pPr/>
              <a:t>‹#›</a:t>
            </a:fld>
            <a:endParaRPr lang="en-IN"/>
          </a:p>
        </p:txBody>
      </p:sp>
    </p:spTree>
    <p:extLst>
      <p:ext uri="{BB962C8B-B14F-4D97-AF65-F5344CB8AC3E}">
        <p14:creationId xmlns:p14="http://schemas.microsoft.com/office/powerpoint/2010/main" val="19858964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17995CE-4E6C-4D9E-B2C4-14F13E418ABE}" type="datetimeFigureOut">
              <a:rPr lang="en-IN" smtClean="0"/>
              <a:pPr/>
              <a:t>07-02-2019</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A7C2D9A6-5A15-46C0-B2E8-6D467BA63D7E}" type="slidenum">
              <a:rPr lang="en-IN" smtClean="0"/>
              <a:pPr/>
              <a:t>‹#›</a:t>
            </a:fld>
            <a:endParaRPr lang="en-IN"/>
          </a:p>
        </p:txBody>
      </p:sp>
    </p:spTree>
    <p:extLst>
      <p:ext uri="{BB962C8B-B14F-4D97-AF65-F5344CB8AC3E}">
        <p14:creationId xmlns:p14="http://schemas.microsoft.com/office/powerpoint/2010/main" val="37131587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917995CE-4E6C-4D9E-B2C4-14F13E418ABE}" type="datetimeFigureOut">
              <a:rPr lang="en-IN" smtClean="0"/>
              <a:pPr/>
              <a:t>07-02-2019</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A7C2D9A6-5A15-46C0-B2E8-6D467BA63D7E}" type="slidenum">
              <a:rPr lang="en-IN" smtClean="0"/>
              <a:pPr/>
              <a:t>‹#›</a:t>
            </a:fld>
            <a:endParaRPr lang="en-IN"/>
          </a:p>
        </p:txBody>
      </p:sp>
    </p:spTree>
    <p:extLst>
      <p:ext uri="{BB962C8B-B14F-4D97-AF65-F5344CB8AC3E}">
        <p14:creationId xmlns:p14="http://schemas.microsoft.com/office/powerpoint/2010/main" val="4489149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17995CE-4E6C-4D9E-B2C4-14F13E418ABE}" type="datetimeFigureOut">
              <a:rPr lang="en-IN" smtClean="0"/>
              <a:pPr/>
              <a:t>07-02-2019</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A7C2D9A6-5A15-46C0-B2E8-6D467BA63D7E}" type="slidenum">
              <a:rPr lang="en-IN" smtClean="0"/>
              <a:pPr/>
              <a:t>‹#›</a:t>
            </a:fld>
            <a:endParaRPr lang="en-IN"/>
          </a:p>
        </p:txBody>
      </p:sp>
    </p:spTree>
    <p:extLst>
      <p:ext uri="{BB962C8B-B14F-4D97-AF65-F5344CB8AC3E}">
        <p14:creationId xmlns:p14="http://schemas.microsoft.com/office/powerpoint/2010/main" val="24656321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17995CE-4E6C-4D9E-B2C4-14F13E418ABE}" type="datetimeFigureOut">
              <a:rPr lang="en-IN" smtClean="0"/>
              <a:pPr/>
              <a:t>07-02-2019</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A7C2D9A6-5A15-46C0-B2E8-6D467BA63D7E}" type="slidenum">
              <a:rPr lang="en-IN" smtClean="0"/>
              <a:pPr/>
              <a:t>‹#›</a:t>
            </a:fld>
            <a:endParaRPr lang="en-IN"/>
          </a:p>
        </p:txBody>
      </p:sp>
    </p:spTree>
    <p:extLst>
      <p:ext uri="{BB962C8B-B14F-4D97-AF65-F5344CB8AC3E}">
        <p14:creationId xmlns:p14="http://schemas.microsoft.com/office/powerpoint/2010/main" val="15668946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17995CE-4E6C-4D9E-B2C4-14F13E418ABE}" type="datetimeFigureOut">
              <a:rPr lang="en-IN" smtClean="0"/>
              <a:pPr/>
              <a:t>07-02-2019</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A7C2D9A6-5A15-46C0-B2E8-6D467BA63D7E}" type="slidenum">
              <a:rPr lang="en-IN" smtClean="0"/>
              <a:pPr/>
              <a:t>‹#›</a:t>
            </a:fld>
            <a:endParaRPr lang="en-IN"/>
          </a:p>
        </p:txBody>
      </p:sp>
    </p:spTree>
    <p:extLst>
      <p:ext uri="{BB962C8B-B14F-4D97-AF65-F5344CB8AC3E}">
        <p14:creationId xmlns:p14="http://schemas.microsoft.com/office/powerpoint/2010/main" val="32271531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17995CE-4E6C-4D9E-B2C4-14F13E418ABE}" type="datetimeFigureOut">
              <a:rPr lang="en-IN" smtClean="0"/>
              <a:pPr/>
              <a:t>07-02-2019</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7C2D9A6-5A15-46C0-B2E8-6D467BA63D7E}" type="slidenum">
              <a:rPr lang="en-IN" smtClean="0"/>
              <a:pPr/>
              <a:t>‹#›</a:t>
            </a:fld>
            <a:endParaRPr lang="en-IN"/>
          </a:p>
        </p:txBody>
      </p:sp>
    </p:spTree>
    <p:extLst>
      <p:ext uri="{BB962C8B-B14F-4D97-AF65-F5344CB8AC3E}">
        <p14:creationId xmlns:p14="http://schemas.microsoft.com/office/powerpoint/2010/main" val="20025933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17995CE-4E6C-4D9E-B2C4-14F13E418ABE}" type="datetimeFigureOut">
              <a:rPr lang="en-IN" smtClean="0"/>
              <a:pPr/>
              <a:t>07-02-2019</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7C2D9A6-5A15-46C0-B2E8-6D467BA63D7E}" type="slidenum">
              <a:rPr lang="en-IN" smtClean="0"/>
              <a:pPr/>
              <a:t>‹#›</a:t>
            </a:fld>
            <a:endParaRPr lang="en-IN"/>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17019033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17995CE-4E6C-4D9E-B2C4-14F13E418ABE}" type="datetimeFigureOut">
              <a:rPr lang="en-IN" smtClean="0"/>
              <a:pPr/>
              <a:t>07-02-2019</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7C2D9A6-5A15-46C0-B2E8-6D467BA63D7E}" type="slidenum">
              <a:rPr lang="en-IN" smtClean="0"/>
              <a:pPr/>
              <a:t>‹#›</a:t>
            </a:fld>
            <a:endParaRPr lang="en-IN"/>
          </a:p>
        </p:txBody>
      </p:sp>
    </p:spTree>
    <p:extLst>
      <p:ext uri="{BB962C8B-B14F-4D97-AF65-F5344CB8AC3E}">
        <p14:creationId xmlns:p14="http://schemas.microsoft.com/office/powerpoint/2010/main" val="368140583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17995CE-4E6C-4D9E-B2C4-14F13E418ABE}" type="datetimeFigureOut">
              <a:rPr lang="en-IN" smtClean="0"/>
              <a:pPr/>
              <a:t>07-02-2019</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7C2D9A6-5A15-46C0-B2E8-6D467BA63D7E}" type="slidenum">
              <a:rPr lang="en-IN" smtClean="0"/>
              <a:pPr/>
              <a:t>‹#›</a:t>
            </a:fld>
            <a:endParaRPr lang="en-IN"/>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5621834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17995CE-4E6C-4D9E-B2C4-14F13E418ABE}" type="datetimeFigureOut">
              <a:rPr lang="en-IN" smtClean="0"/>
              <a:pPr/>
              <a:t>07-02-2019</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7C2D9A6-5A15-46C0-B2E8-6D467BA63D7E}" type="slidenum">
              <a:rPr lang="en-IN" smtClean="0"/>
              <a:pPr/>
              <a:t>‹#›</a:t>
            </a:fld>
            <a:endParaRPr lang="en-IN"/>
          </a:p>
        </p:txBody>
      </p:sp>
    </p:spTree>
    <p:extLst>
      <p:ext uri="{BB962C8B-B14F-4D97-AF65-F5344CB8AC3E}">
        <p14:creationId xmlns:p14="http://schemas.microsoft.com/office/powerpoint/2010/main" val="23717368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17995CE-4E6C-4D9E-B2C4-14F13E418ABE}" type="datetimeFigureOut">
              <a:rPr lang="en-IN" smtClean="0"/>
              <a:pPr/>
              <a:t>07-02-2019</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7C2D9A6-5A15-46C0-B2E8-6D467BA63D7E}" type="slidenum">
              <a:rPr lang="en-IN" smtClean="0"/>
              <a:pPr/>
              <a:t>‹#›</a:t>
            </a:fld>
            <a:endParaRPr lang="en-IN"/>
          </a:p>
        </p:txBody>
      </p:sp>
    </p:spTree>
    <p:extLst>
      <p:ext uri="{BB962C8B-B14F-4D97-AF65-F5344CB8AC3E}">
        <p14:creationId xmlns:p14="http://schemas.microsoft.com/office/powerpoint/2010/main" val="417419073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17995CE-4E6C-4D9E-B2C4-14F13E418ABE}" type="datetimeFigureOut">
              <a:rPr lang="en-IN" smtClean="0"/>
              <a:pPr/>
              <a:t>07-02-2019</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7C2D9A6-5A15-46C0-B2E8-6D467BA63D7E}" type="slidenum">
              <a:rPr lang="en-IN" smtClean="0"/>
              <a:pPr/>
              <a:t>‹#›</a:t>
            </a:fld>
            <a:endParaRPr lang="en-IN"/>
          </a:p>
        </p:txBody>
      </p:sp>
    </p:spTree>
    <p:extLst>
      <p:ext uri="{BB962C8B-B14F-4D97-AF65-F5344CB8AC3E}">
        <p14:creationId xmlns:p14="http://schemas.microsoft.com/office/powerpoint/2010/main" val="38304080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917995CE-4E6C-4D9E-B2C4-14F13E418ABE}" type="datetimeFigureOut">
              <a:rPr lang="en-IN" smtClean="0"/>
              <a:pPr/>
              <a:t>07-02-2019</a:t>
            </a:fld>
            <a:endParaRPr lang="en-IN"/>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A7C2D9A6-5A15-46C0-B2E8-6D467BA63D7E}" type="slidenum">
              <a:rPr lang="en-IN" smtClean="0"/>
              <a:pPr/>
              <a:t>‹#›</a:t>
            </a:fld>
            <a:endParaRPr lang="en-IN"/>
          </a:p>
        </p:txBody>
      </p:sp>
    </p:spTree>
    <p:extLst>
      <p:ext uri="{BB962C8B-B14F-4D97-AF65-F5344CB8AC3E}">
        <p14:creationId xmlns:p14="http://schemas.microsoft.com/office/powerpoint/2010/main" val="4009827107"/>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latin typeface="Times New Roman" pitchFamily="18" charset="0"/>
                <a:cs typeface="Times New Roman" pitchFamily="18" charset="0"/>
              </a:rPr>
              <a:t>BUSINESS EXPANSION</a:t>
            </a:r>
            <a:endParaRPr lang="en-US" dirty="0"/>
          </a:p>
        </p:txBody>
      </p:sp>
      <p:sp>
        <p:nvSpPr>
          <p:cNvPr id="3" name="Subtitle 2"/>
          <p:cNvSpPr>
            <a:spLocks noGrp="1"/>
          </p:cNvSpPr>
          <p:nvPr>
            <p:ph type="subTitle" idx="1"/>
          </p:nvPr>
        </p:nvSpPr>
        <p:spPr/>
        <p:txBody>
          <a:bodyPr/>
          <a:lstStyle/>
          <a:p>
            <a:r>
              <a:rPr lang="en-US" sz="3200" dirty="0" smtClean="0">
                <a:latin typeface="Times New Roman" pitchFamily="18" charset="0"/>
                <a:cs typeface="Times New Roman" pitchFamily="18" charset="0"/>
              </a:rPr>
              <a:t>Big D Incorporation</a:t>
            </a:r>
          </a:p>
          <a:p>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Market definition</a:t>
            </a:r>
            <a:endParaRPr lang="en-US" dirty="0"/>
          </a:p>
        </p:txBody>
      </p:sp>
      <p:sp>
        <p:nvSpPr>
          <p:cNvPr id="3" name="Content Placeholder 2"/>
          <p:cNvSpPr>
            <a:spLocks noGrp="1"/>
          </p:cNvSpPr>
          <p:nvPr>
            <p:ph idx="1"/>
          </p:nvPr>
        </p:nvSpPr>
        <p:spPr/>
        <p:txBody>
          <a:bodyPr>
            <a:normAutofit/>
          </a:bodyPr>
          <a:lstStyle/>
          <a:p>
            <a:r>
              <a:rPr lang="en-US" sz="2000" dirty="0" smtClean="0"/>
              <a:t>The business will be established in New Mexico state </a:t>
            </a:r>
          </a:p>
          <a:p>
            <a:r>
              <a:rPr lang="en-US" sz="2000" dirty="0" smtClean="0"/>
              <a:t>It is located to the East of Texas state and near Mexican states of Chihuahua and Sonora</a:t>
            </a:r>
          </a:p>
          <a:p>
            <a:r>
              <a:rPr lang="en-US" sz="2000" dirty="0" smtClean="0"/>
              <a:t>This state is the ranked 48</a:t>
            </a:r>
            <a:r>
              <a:rPr lang="en-US" sz="2000" baseline="30000" dirty="0" smtClean="0"/>
              <a:t>th</a:t>
            </a:r>
            <a:r>
              <a:rPr lang="en-US" sz="2000" dirty="0" smtClean="0"/>
              <a:t> poorest state in US with a poverty rate of 19.8% below the national poverty rate of 14%</a:t>
            </a:r>
          </a:p>
          <a:p>
            <a:r>
              <a:rPr lang="en-US" sz="2000" dirty="0" smtClean="0"/>
              <a:t>An average household income is $46,748 below the average national income of $58,552</a:t>
            </a:r>
          </a:p>
          <a:p>
            <a:r>
              <a:rPr lang="en-US" sz="2000" dirty="0" smtClean="0"/>
              <a:t>The employment rate in this state stands at 0.2% below the national average growth rate of 1.6%</a:t>
            </a:r>
            <a:endParaRPr lang="en-US" sz="2000" dirty="0"/>
          </a:p>
        </p:txBody>
      </p:sp>
    </p:spTree>
    <p:extLst>
      <p:ext uri="{BB962C8B-B14F-4D97-AF65-F5344CB8AC3E}">
        <p14:creationId xmlns:p14="http://schemas.microsoft.com/office/powerpoint/2010/main" val="13968333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Market analysis</a:t>
            </a:r>
            <a:endParaRPr lang="en-US" dirty="0"/>
          </a:p>
        </p:txBody>
      </p:sp>
      <p:sp>
        <p:nvSpPr>
          <p:cNvPr id="3" name="Content Placeholder 2"/>
          <p:cNvSpPr>
            <a:spLocks noGrp="1"/>
          </p:cNvSpPr>
          <p:nvPr>
            <p:ph idx="1"/>
          </p:nvPr>
        </p:nvSpPr>
        <p:spPr/>
        <p:txBody>
          <a:bodyPr/>
          <a:lstStyle/>
          <a:p>
            <a:r>
              <a:rPr lang="en-US" sz="2000" dirty="0" smtClean="0"/>
              <a:t>New Mexico ranks 39 overall among the states with  good business environment for setting operation.</a:t>
            </a:r>
          </a:p>
          <a:p>
            <a:r>
              <a:rPr lang="en-US" sz="2000" dirty="0" smtClean="0"/>
              <a:t>The state ranks 25 overall in low tax burden for businesses that establish their operation there.</a:t>
            </a:r>
          </a:p>
          <a:p>
            <a:r>
              <a:rPr lang="en-US" sz="2000" dirty="0" smtClean="0"/>
              <a:t>Patent creation in this state is at 31 annually which indicates low competition for any business that sets up its operation</a:t>
            </a:r>
          </a:p>
          <a:p>
            <a:r>
              <a:rPr lang="en-US" sz="2000" dirty="0" smtClean="0"/>
              <a:t>The state has a population of 2 million with a growth rate of 0.13% which indicates a growth in demand for products overtime</a:t>
            </a:r>
          </a:p>
          <a:p>
            <a:r>
              <a:rPr lang="en-US" sz="2000" dirty="0" smtClean="0"/>
              <a:t>The state has no potential barriers to business entry</a:t>
            </a:r>
          </a:p>
          <a:p>
            <a:pPr marL="0" indent="0">
              <a:buNone/>
            </a:pPr>
            <a:endParaRPr lang="en-US" dirty="0"/>
          </a:p>
        </p:txBody>
      </p:sp>
    </p:spTree>
    <p:extLst>
      <p:ext uri="{BB962C8B-B14F-4D97-AF65-F5344CB8AC3E}">
        <p14:creationId xmlns:p14="http://schemas.microsoft.com/office/powerpoint/2010/main" val="33454295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External business environment</a:t>
            </a:r>
            <a:endParaRPr lang="en-US" dirty="0"/>
          </a:p>
        </p:txBody>
      </p:sp>
      <p:sp>
        <p:nvSpPr>
          <p:cNvPr id="3" name="Content Placeholder 2"/>
          <p:cNvSpPr>
            <a:spLocks noGrp="1"/>
          </p:cNvSpPr>
          <p:nvPr>
            <p:ph idx="1"/>
          </p:nvPr>
        </p:nvSpPr>
        <p:spPr/>
        <p:txBody>
          <a:bodyPr>
            <a:normAutofit/>
          </a:bodyPr>
          <a:lstStyle/>
          <a:p>
            <a:r>
              <a:rPr lang="en-US" sz="2000" dirty="0" smtClean="0"/>
              <a:t>The state has a huge market growth due to low competition from other companies</a:t>
            </a:r>
          </a:p>
          <a:p>
            <a:r>
              <a:rPr lang="en-US" sz="2000" dirty="0" smtClean="0"/>
              <a:t>The state is ranked 38 out of other states with ultra fast internet access</a:t>
            </a:r>
          </a:p>
          <a:p>
            <a:r>
              <a:rPr lang="en-US" sz="2000" dirty="0" smtClean="0"/>
              <a:t>It is ranked 47</a:t>
            </a:r>
            <a:r>
              <a:rPr lang="en-US" sz="2000" baseline="30000" dirty="0" smtClean="0"/>
              <a:t>th</a:t>
            </a:r>
            <a:r>
              <a:rPr lang="en-US" sz="2000" dirty="0" smtClean="0"/>
              <a:t> state with broadband access</a:t>
            </a:r>
          </a:p>
          <a:p>
            <a:r>
              <a:rPr lang="en-US" sz="2000" dirty="0" smtClean="0"/>
              <a:t>It is ranked 31 state with improved road infrastructures whereby majority of the people use road transport</a:t>
            </a:r>
            <a:endParaRPr lang="en-US" sz="2000" dirty="0"/>
          </a:p>
        </p:txBody>
      </p:sp>
    </p:spTree>
    <p:extLst>
      <p:ext uri="{BB962C8B-B14F-4D97-AF65-F5344CB8AC3E}">
        <p14:creationId xmlns:p14="http://schemas.microsoft.com/office/powerpoint/2010/main" val="12201148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Unemployment and employment</a:t>
            </a:r>
            <a:endParaRPr lang="en-US" dirty="0"/>
          </a:p>
        </p:txBody>
      </p:sp>
      <p:graphicFrame>
        <p:nvGraphicFramePr>
          <p:cNvPr id="4" name="Content Placeholder 3"/>
          <p:cNvGraphicFramePr>
            <a:graphicFrameLocks noGrp="1"/>
          </p:cNvGraphicFramePr>
          <p:nvPr>
            <p:ph idx="1"/>
          </p:nvPr>
        </p:nvGraphicFramePr>
        <p:xfrm>
          <a:off x="677863" y="2160588"/>
          <a:ext cx="8596312" cy="3881437"/>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6325775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Household income comparison</a:t>
            </a:r>
            <a:endParaRPr lang="en-US" dirty="0"/>
          </a:p>
        </p:txBody>
      </p:sp>
      <p:graphicFrame>
        <p:nvGraphicFramePr>
          <p:cNvPr id="6" name="Content Placeholder 5"/>
          <p:cNvGraphicFramePr>
            <a:graphicFrameLocks noGrp="1"/>
          </p:cNvGraphicFramePr>
          <p:nvPr>
            <p:ph idx="1"/>
          </p:nvPr>
        </p:nvGraphicFramePr>
        <p:xfrm>
          <a:off x="677863" y="2160588"/>
          <a:ext cx="8596312" cy="3881437"/>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8746600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a:t>
            </a:r>
            <a:endParaRPr lang="en-US" dirty="0"/>
          </a:p>
        </p:txBody>
      </p:sp>
      <p:sp>
        <p:nvSpPr>
          <p:cNvPr id="3" name="Content Placeholder 2"/>
          <p:cNvSpPr>
            <a:spLocks noGrp="1"/>
          </p:cNvSpPr>
          <p:nvPr>
            <p:ph idx="1"/>
          </p:nvPr>
        </p:nvSpPr>
        <p:spPr/>
        <p:txBody>
          <a:bodyPr/>
          <a:lstStyle/>
          <a:p>
            <a:r>
              <a:rPr lang="en-US" sz="2000" dirty="0" smtClean="0"/>
              <a:t>What core competencies can the business leverage on?</a:t>
            </a:r>
          </a:p>
          <a:p>
            <a:endParaRPr lang="en-US" sz="2000" dirty="0" smtClean="0"/>
          </a:p>
          <a:p>
            <a:r>
              <a:rPr lang="en-US" sz="2000" dirty="0" smtClean="0"/>
              <a:t>What value can the business provide to New Mexican residents?</a:t>
            </a:r>
          </a:p>
          <a:p>
            <a:endParaRPr lang="en-US" sz="2000" dirty="0" smtClean="0"/>
          </a:p>
          <a:p>
            <a:r>
              <a:rPr lang="en-US" sz="2000" dirty="0" smtClean="0"/>
              <a:t>What entry option is the business considering to use in establishing its operation in this market ?</a:t>
            </a:r>
          </a:p>
          <a:p>
            <a:endParaRPr lang="en-US" dirty="0"/>
          </a:p>
        </p:txBody>
      </p:sp>
    </p:spTree>
    <p:extLst>
      <p:ext uri="{BB962C8B-B14F-4D97-AF65-F5344CB8AC3E}">
        <p14:creationId xmlns:p14="http://schemas.microsoft.com/office/powerpoint/2010/main" val="30569764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idx="1"/>
          </p:nvPr>
        </p:nvSpPr>
        <p:spPr/>
        <p:txBody>
          <a:bodyPr/>
          <a:lstStyle/>
          <a:p>
            <a:r>
              <a:rPr lang="en-US" dirty="0" err="1"/>
              <a:t>Moliner</a:t>
            </a:r>
            <a:r>
              <a:rPr lang="en-US" dirty="0"/>
              <a:t>, J. P. (2013). Organizational </a:t>
            </a:r>
            <a:r>
              <a:rPr lang="en-US" dirty="0" err="1"/>
              <a:t>Design,Quality</a:t>
            </a:r>
            <a:r>
              <a:rPr lang="en-US" dirty="0"/>
              <a:t> Management and Competitive Advantage. </a:t>
            </a:r>
            <a:r>
              <a:rPr lang="en-US" i="1" dirty="0"/>
              <a:t>International Journal of Contemporary Hospitality Management</a:t>
            </a:r>
            <a:r>
              <a:rPr lang="en-US" dirty="0"/>
              <a:t> , 762-784.</a:t>
            </a:r>
          </a:p>
          <a:p>
            <a:r>
              <a:rPr lang="en-US" dirty="0" smtClean="0"/>
              <a:t>Stokes</a:t>
            </a:r>
            <a:r>
              <a:rPr lang="en-US" dirty="0"/>
              <a:t>, D. (2010). Forming and Protecting Business. In </a:t>
            </a:r>
            <a:r>
              <a:rPr lang="en-US" i="1" dirty="0"/>
              <a:t>Small Business Management and Entrepreneurship</a:t>
            </a:r>
            <a:r>
              <a:rPr lang="en-US" dirty="0"/>
              <a:t> (p. 306). Southern Western Cengage.</a:t>
            </a:r>
          </a:p>
          <a:p>
            <a:r>
              <a:rPr lang="en-US" dirty="0"/>
              <a:t>Brooks, C. (2013, April 1). </a:t>
            </a:r>
            <a:r>
              <a:rPr lang="en-US" i="1" dirty="0"/>
              <a:t>What is Venture Capitalist?</a:t>
            </a:r>
            <a:r>
              <a:rPr lang="en-US" dirty="0"/>
              <a:t> Retrieved July 27, 2016, from Business News Daily: http://www.businessnewsdaily.com/4252-venture-capital.html</a:t>
            </a:r>
          </a:p>
          <a:p>
            <a:r>
              <a:rPr lang="en-US" dirty="0"/>
              <a:t>Robert </a:t>
            </a:r>
            <a:r>
              <a:rPr lang="en-US" dirty="0" err="1"/>
              <a:t>Smither</a:t>
            </a:r>
            <a:r>
              <a:rPr lang="en-US" dirty="0"/>
              <a:t>, J. H. (2016). </a:t>
            </a:r>
            <a:r>
              <a:rPr lang="en-US" i="1" dirty="0"/>
              <a:t>Organization Development: Strategies for Changing Environments.</a:t>
            </a:r>
            <a:r>
              <a:rPr lang="en-US" dirty="0"/>
              <a:t> New York: Routledge Taylor and Francis Group.</a:t>
            </a:r>
          </a:p>
          <a:p>
            <a:endParaRPr lang="en-US" dirty="0"/>
          </a:p>
          <a:p>
            <a:endParaRPr lang="en-US" dirty="0"/>
          </a:p>
        </p:txBody>
      </p:sp>
    </p:spTree>
    <p:extLst>
      <p:ext uri="{BB962C8B-B14F-4D97-AF65-F5344CB8AC3E}">
        <p14:creationId xmlns:p14="http://schemas.microsoft.com/office/powerpoint/2010/main" val="2488521321"/>
      </p:ext>
    </p:extLst>
  </p:cSld>
  <p:clrMapOvr>
    <a:masterClrMapping/>
  </p:clrMapOvr>
</p:sld>
</file>

<file path=ppt/theme/theme1.xml><?xml version="1.0" encoding="utf-8"?>
<a:theme xmlns:a="http://schemas.openxmlformats.org/drawingml/2006/main" name="Facet">
  <a:themeElements>
    <a:clrScheme name="Austin">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Facet</Template>
  <TotalTime>878</TotalTime>
  <Words>1335</Words>
  <Application>Microsoft Office PowerPoint</Application>
  <PresentationFormat>Widescreen</PresentationFormat>
  <Paragraphs>53</Paragraphs>
  <Slides>8</Slides>
  <Notes>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8</vt:i4>
      </vt:variant>
    </vt:vector>
  </HeadingPairs>
  <TitlesOfParts>
    <vt:vector size="14" baseType="lpstr">
      <vt:lpstr>Arial</vt:lpstr>
      <vt:lpstr>Calibri</vt:lpstr>
      <vt:lpstr>Times New Roman</vt:lpstr>
      <vt:lpstr>Trebuchet MS</vt:lpstr>
      <vt:lpstr>Wingdings 3</vt:lpstr>
      <vt:lpstr>Facet</vt:lpstr>
      <vt:lpstr>BUSINESS EXPANSION</vt:lpstr>
      <vt:lpstr>Market definition</vt:lpstr>
      <vt:lpstr>Market analysis</vt:lpstr>
      <vt:lpstr>External business environment</vt:lpstr>
      <vt:lpstr>Unemployment and employment</vt:lpstr>
      <vt:lpstr>Household income comparison</vt:lpstr>
      <vt:lpstr>Questions</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Impact of Apple</dc:title>
  <dc:creator>cal info</dc:creator>
  <cp:lastModifiedBy>Azurae Coleman</cp:lastModifiedBy>
  <cp:revision>133</cp:revision>
  <dcterms:created xsi:type="dcterms:W3CDTF">2017-02-20T09:46:45Z</dcterms:created>
  <dcterms:modified xsi:type="dcterms:W3CDTF">2019-02-08T00:54:45Z</dcterms:modified>
</cp:coreProperties>
</file>